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5" r:id="rId1"/>
  </p:sldMasterIdLst>
  <p:notesMasterIdLst>
    <p:notesMasterId r:id="rId32"/>
  </p:notesMasterIdLst>
  <p:handoutMasterIdLst>
    <p:handoutMasterId r:id="rId33"/>
  </p:handoutMasterIdLst>
  <p:sldIdLst>
    <p:sldId id="307" r:id="rId2"/>
    <p:sldId id="263" r:id="rId3"/>
    <p:sldId id="289" r:id="rId4"/>
    <p:sldId id="291" r:id="rId5"/>
    <p:sldId id="305" r:id="rId6"/>
    <p:sldId id="306" r:id="rId7"/>
    <p:sldId id="292" r:id="rId8"/>
    <p:sldId id="301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290" r:id="rId17"/>
    <p:sldId id="344" r:id="rId18"/>
    <p:sldId id="274" r:id="rId19"/>
    <p:sldId id="275" r:id="rId20"/>
    <p:sldId id="341" r:id="rId21"/>
    <p:sldId id="276" r:id="rId22"/>
    <p:sldId id="342" r:id="rId23"/>
    <p:sldId id="343" r:id="rId24"/>
    <p:sldId id="293" r:id="rId25"/>
    <p:sldId id="294" r:id="rId26"/>
    <p:sldId id="295" r:id="rId27"/>
    <p:sldId id="296" r:id="rId28"/>
    <p:sldId id="297" r:id="rId29"/>
    <p:sldId id="279" r:id="rId30"/>
    <p:sldId id="280" r:id="rId31"/>
  </p:sldIdLst>
  <p:sldSz cx="9144000" cy="6858000" type="letter"/>
  <p:notesSz cx="6856413" cy="9142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mana Ray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1A8E9"/>
    <a:srgbClr val="61BBFF"/>
    <a:srgbClr val="790015"/>
    <a:srgbClr val="D5E3FB"/>
    <a:srgbClr val="DED9F7"/>
    <a:srgbClr val="C5BCF0"/>
    <a:srgbClr val="A497E7"/>
    <a:srgbClr val="8443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96" autoAdjust="0"/>
    <p:restoredTop sz="94660"/>
  </p:normalViewPr>
  <p:slideViewPr>
    <p:cSldViewPr>
      <p:cViewPr varScale="1">
        <p:scale>
          <a:sx n="98" d="100"/>
          <a:sy n="98" d="100"/>
        </p:scale>
        <p:origin x="102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8A0D470-B3B9-4911-9B82-64418BC4DCE3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E375EB2-B90F-4C6C-B4F3-F6946FBA9DC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CF11B8-3BA0-4276-B001-998D2109FAD3}"/>
              </a:ext>
            </a:extLst>
          </p:cNvPr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C4D3BC-69DA-4DB5-937F-ED0C00C1E236}"/>
              </a:ext>
            </a:extLst>
          </p:cNvPr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CFB2C6-3BD4-40E7-8249-4B57C986AE08}"/>
              </a:ext>
            </a:extLst>
          </p:cNvPr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>
            <a:extLst>
              <a:ext uri="{FF2B5EF4-FFF2-40B4-BE49-F238E27FC236}">
                <a16:creationId xmlns:a16="http://schemas.microsoft.com/office/drawing/2014/main" id="{D3E1F32F-A011-42A8-9352-8BB952D00B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>
            <a:extLst>
              <a:ext uri="{FF2B5EF4-FFF2-40B4-BE49-F238E27FC236}">
                <a16:creationId xmlns:a16="http://schemas.microsoft.com/office/drawing/2014/main" id="{96935256-27E4-48F7-8706-966DC9D3F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8">
            <a:extLst>
              <a:ext uri="{FF2B5EF4-FFF2-40B4-BE49-F238E27FC236}">
                <a16:creationId xmlns:a16="http://schemas.microsoft.com/office/drawing/2014/main" id="{588DE797-66CF-42E6-916B-444606A0A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5FE9572-277B-4E91-85C5-05442D37C3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69238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D7734A6C-95C6-4990-A62C-94C1CEEFD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027C2728-1C8C-48A5-B7A4-2756D4EB9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4CAB4794-233F-45B2-9C60-3C08D85C7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8A99D-0688-4316-873D-D49A865132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034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0EC9F2C-C4A5-4936-BE3E-5A63944CFB00}"/>
              </a:ext>
            </a:extLst>
          </p:cNvPr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372224-4240-41A0-8E1C-87397AB34C6D}"/>
              </a:ext>
            </a:extLst>
          </p:cNvPr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DCD95A-D6CB-442E-B7CB-2393E7792E1A}"/>
              </a:ext>
            </a:extLst>
          </p:cNvPr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338383E-1E0B-4FA6-987C-AEF23D06EA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1CB617E-7932-4776-A433-1C4E0612B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4DB94FB-8D1F-48FD-A175-60763EF1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DA5DB-07C9-4093-AAE8-38292357B2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5979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1143000" y="1600200"/>
            <a:ext cx="6934200" cy="762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051">
            <a:extLst>
              <a:ext uri="{FF2B5EF4-FFF2-40B4-BE49-F238E27FC236}">
                <a16:creationId xmlns:a16="http://schemas.microsoft.com/office/drawing/2014/main" id="{189B4986-919E-4A49-9D74-5D340E0C49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52">
            <a:extLst>
              <a:ext uri="{FF2B5EF4-FFF2-40B4-BE49-F238E27FC236}">
                <a16:creationId xmlns:a16="http://schemas.microsoft.com/office/drawing/2014/main" id="{6DE64E00-9E00-4195-A6B6-D4C8CDA118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28600" y="6248400"/>
            <a:ext cx="2895600" cy="457200"/>
          </a:xfrm>
        </p:spPr>
        <p:txBody>
          <a:bodyPr/>
          <a:lstStyle>
            <a:lvl1pPr>
              <a:buFont typeface="Symbol" pitchFamily="18" charset="2"/>
              <a:buChar char="ã"/>
              <a:defRPr sz="1400" i="1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2008 McGraw-Hill Ryerson Ltd.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Rectangle 2053">
            <a:extLst>
              <a:ext uri="{FF2B5EF4-FFF2-40B4-BE49-F238E27FC236}">
                <a16:creationId xmlns:a16="http://schemas.microsoft.com/office/drawing/2014/main" id="{260D99A2-88F8-4C18-9B93-363A8B02E5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76A09-2F3A-4913-AEA7-0FE6DB7B1D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635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922E099E-40B0-4024-A918-6DD46D74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2CDF1E3B-A128-4B5E-8D7B-25C2982C5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C2D1C057-D0AE-4884-951D-A1643A5DF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3C668-AA0F-4C78-9851-4C33ED64DB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68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8F4A368-802F-4DDA-948A-6104A373713E}"/>
              </a:ext>
            </a:extLst>
          </p:cNvPr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89860C-9A31-43A1-B807-A123D6716C6B}"/>
              </a:ext>
            </a:extLst>
          </p:cNvPr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2BB40-5F7A-43C2-AC66-4E7949CF3AA6}"/>
              </a:ext>
            </a:extLst>
          </p:cNvPr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>
            <a:extLst>
              <a:ext uri="{FF2B5EF4-FFF2-40B4-BE49-F238E27FC236}">
                <a16:creationId xmlns:a16="http://schemas.microsoft.com/office/drawing/2014/main" id="{3FF00863-1921-411F-98F5-80B72EE94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2">
            <a:extLst>
              <a:ext uri="{FF2B5EF4-FFF2-40B4-BE49-F238E27FC236}">
                <a16:creationId xmlns:a16="http://schemas.microsoft.com/office/drawing/2014/main" id="{D9DED1AE-D8D8-450D-9D66-72611B3C0D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588D461D-9186-4766-9D74-EBB2E48865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EAD9D163-B48D-4C3A-B0AA-D016CB93316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650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BEB55772-A532-425E-8AA4-AF72108F8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6B9F4D5D-0F2C-4E01-BB7C-0EE573D4D0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CAD4F-A309-4466-9B02-AC315AFFC7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>
            <a:extLst>
              <a:ext uri="{FF2B5EF4-FFF2-40B4-BE49-F238E27FC236}">
                <a16:creationId xmlns:a16="http://schemas.microsoft.com/office/drawing/2014/main" id="{FAD2D749-7987-4596-999A-7EC340E7381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2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23B02803-18DD-4C1F-8EE3-B69E0A1C5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E1F317A0-A118-43DC-B870-57FE57E13A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F26F-A297-46FB-8784-1D882FB2FC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CF6C9A55-0D2C-4C3E-875F-B25B2FC9D28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97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D2260542-7E9B-42BD-9619-64B9E8D11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7FB71D7C-81A8-4604-AF39-0FF6EE5F6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7D48AEC6-D366-4BB9-A7BA-53EF7A192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3A966-09A6-4721-A54A-BDA957D77B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9677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714F1B-E5C5-4137-B424-6688F6C36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A4B15C-6255-418A-9BAC-83430323A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48D40-3272-420F-BCE6-877D95802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47067B7-C2FA-46DB-A9E6-4D1A2E34E4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9130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F0BC5E59-D869-4EEC-8DC9-2B547F87F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C55AC98B-2F99-42A2-9C16-A74A4C783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B590BF93-2FC9-479F-9D21-682182A33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874A9-122D-42C8-99FA-7492692619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76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BB107BF-E810-4B71-BD4E-031AC386950A}"/>
              </a:ext>
            </a:extLst>
          </p:cNvPr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B1A66D-0DFA-4EA5-B3E8-548D712A22EC}"/>
              </a:ext>
            </a:extLst>
          </p:cNvPr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CB982B-25BC-452C-9E31-79051E1F3F78}"/>
              </a:ext>
            </a:extLst>
          </p:cNvPr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DF73834-048A-4A10-BE76-EE540896D574}"/>
              </a:ext>
            </a:extLst>
          </p:cNvPr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>
            <a:extLst>
              <a:ext uri="{FF2B5EF4-FFF2-40B4-BE49-F238E27FC236}">
                <a16:creationId xmlns:a16="http://schemas.microsoft.com/office/drawing/2014/main" id="{DF972CCD-BDA2-4D32-8A38-F724DAF502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>
            <a:extLst>
              <a:ext uri="{FF2B5EF4-FFF2-40B4-BE49-F238E27FC236}">
                <a16:creationId xmlns:a16="http://schemas.microsoft.com/office/drawing/2014/main" id="{48C2EA23-7694-4C90-9EBC-ECEF5D1DF9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766FCD50-A14B-43CD-B388-13CD096099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FAFA0963-BBF5-4F10-B835-0E9C62C14AB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013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>
            <a:extLst>
              <a:ext uri="{FF2B5EF4-FFF2-40B4-BE49-F238E27FC236}">
                <a16:creationId xmlns:a16="http://schemas.microsoft.com/office/drawing/2014/main" id="{1B25B8C8-D8BA-4F56-B738-E5FF7E9D458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>
            <a:extLst>
              <a:ext uri="{FF2B5EF4-FFF2-40B4-BE49-F238E27FC236}">
                <a16:creationId xmlns:a16="http://schemas.microsoft.com/office/drawing/2014/main" id="{A903DDA5-4C15-4262-9B88-62B1D95743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FE3E511F-F9EA-47B1-A4EF-CB0C195332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spcBef>
                <a:spcPct val="20000"/>
              </a:spcBef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1166C5-A59F-4668-BC69-F601D55FC9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spcBef>
                <a:spcPct val="20000"/>
              </a:spcBef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CE1B13-B2E9-49BE-9ED6-BBF1F97CC61A}"/>
              </a:ext>
            </a:extLst>
          </p:cNvPr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1352AB-A160-4CA6-88DC-866B3456F7FF}"/>
              </a:ext>
            </a:extLst>
          </p:cNvPr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7314422-7FCD-4DAE-8B47-FFB066F23444}"/>
              </a:ext>
            </a:extLst>
          </p:cNvPr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ECF24686-0147-46E4-8255-983715EABA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spcBef>
                <a:spcPct val="20000"/>
              </a:spcBef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A9AEC5C-6BB5-43F5-826D-5954DA33FC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0" r:id="rId1"/>
    <p:sldLayoutId id="2147484246" r:id="rId2"/>
    <p:sldLayoutId id="2147484251" r:id="rId3"/>
    <p:sldLayoutId id="2147484252" r:id="rId4"/>
    <p:sldLayoutId id="2147484253" r:id="rId5"/>
    <p:sldLayoutId id="2147484247" r:id="rId6"/>
    <p:sldLayoutId id="2147484254" r:id="rId7"/>
    <p:sldLayoutId id="2147484248" r:id="rId8"/>
    <p:sldLayoutId id="2147484255" r:id="rId9"/>
    <p:sldLayoutId id="2147484249" r:id="rId10"/>
    <p:sldLayoutId id="2147484256" r:id="rId11"/>
    <p:sldLayoutId id="2147484257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>
            <a:extLst>
              <a:ext uri="{FF2B5EF4-FFF2-40B4-BE49-F238E27FC236}">
                <a16:creationId xmlns:a16="http://schemas.microsoft.com/office/drawing/2014/main" id="{73FFA367-36DD-4F44-9E41-C1D75A53A34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083175" y="2667000"/>
            <a:ext cx="4038600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  <a:ea typeface="Batang" pitchFamily="18" charset="-127"/>
                <a:cs typeface="MV Boli" pitchFamily="2" charset="0"/>
              </a:rPr>
              <a:t>Personal Financial Planning: An Introduction</a:t>
            </a:r>
          </a:p>
        </p:txBody>
      </p:sp>
      <p:sp>
        <p:nvSpPr>
          <p:cNvPr id="11267" name="Rectangle 9">
            <a:extLst>
              <a:ext uri="{FF2B5EF4-FFF2-40B4-BE49-F238E27FC236}">
                <a16:creationId xmlns:a16="http://schemas.microsoft.com/office/drawing/2014/main" id="{CCE08690-8CF4-42C7-8977-0CAC99348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6400800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</a:t>
            </a: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</a:rPr>
              <a:t> 2018 McGraw-Hill Education Limited</a:t>
            </a:r>
            <a:endParaRPr lang="en-US" altLang="en-US" sz="12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572BB08-9D9A-419E-8A2C-0D44485C856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323" y="685800"/>
            <a:ext cx="4049295" cy="5257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49CB81B-E8FE-4C33-ADA4-595BCB96A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/>
              <a:t>Developing Personal Financial Goals</a:t>
            </a:r>
          </a:p>
        </p:txBody>
      </p:sp>
      <p:sp>
        <p:nvSpPr>
          <p:cNvPr id="28675" name="Footer Placeholder 4">
            <a:extLst>
              <a:ext uri="{FF2B5EF4-FFF2-40B4-BE49-F238E27FC236}">
                <a16:creationId xmlns:a16="http://schemas.microsoft.com/office/drawing/2014/main" id="{4C4B6E96-3A02-492B-A66A-7C9122B1B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AE389AA-14F4-4DDD-871B-915EEBF1CA9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382000" cy="4813300"/>
          </a:xfrm>
        </p:spPr>
        <p:txBody>
          <a:bodyPr lIns="90488" tIns="44450" rIns="90488" bIns="44450"/>
          <a:lstStyle/>
          <a:p>
            <a:pPr lvl="1" eaLnBrk="1" hangingPunct="1">
              <a:buFontTx/>
              <a:buNone/>
            </a:pPr>
            <a:r>
              <a:rPr lang="en-US" altLang="en-US"/>
              <a:t>Life Situation and </a:t>
            </a:r>
            <a:r>
              <a:rPr lang="en-CA" altLang="en-US"/>
              <a:t>Specialized Financial Activities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2. Young couple with children under 18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	• Carefully manage the increased need for the use of 	credit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	• Obtain an appropriate amount of life insurance for the 	care of dependants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	• Use a will to name a guardian for children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28677" name="Rectangle 9">
            <a:extLst>
              <a:ext uri="{FF2B5EF4-FFF2-40B4-BE49-F238E27FC236}">
                <a16:creationId xmlns:a16="http://schemas.microsoft.com/office/drawing/2014/main" id="{76721E78-E870-475F-99BA-760A81702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6538913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</a:t>
            </a: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</a:rPr>
              <a:t> 2018 McGraw-Hill Education Limited</a:t>
            </a:r>
            <a:endParaRPr lang="en-US" altLang="en-US" sz="12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D12AE9D-37FE-4899-B3F2-9439A7ACE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/>
              <a:t>Developing Personal Financial Goals</a:t>
            </a:r>
          </a:p>
        </p:txBody>
      </p:sp>
      <p:sp>
        <p:nvSpPr>
          <p:cNvPr id="29699" name="Footer Placeholder 4">
            <a:extLst>
              <a:ext uri="{FF2B5EF4-FFF2-40B4-BE49-F238E27FC236}">
                <a16:creationId xmlns:a16="http://schemas.microsoft.com/office/drawing/2014/main" id="{CEE86CF7-3C43-4BAF-AB87-F3E9B36A7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72BDEB4-E980-4056-866E-6AF990E42DF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382000" cy="4813300"/>
          </a:xfrm>
        </p:spPr>
        <p:txBody>
          <a:bodyPr lIns="90488" tIns="44450" rIns="90488" bIns="44450"/>
          <a:lstStyle/>
          <a:p>
            <a:pPr lvl="1" eaLnBrk="1" hangingPunct="1">
              <a:buFontTx/>
              <a:buNone/>
            </a:pPr>
            <a:r>
              <a:rPr lang="en-US" altLang="en-US"/>
              <a:t>Life Situation and </a:t>
            </a:r>
            <a:r>
              <a:rPr lang="en-CA" altLang="en-US"/>
              <a:t>Specialized Financial Activities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3. Single parent with children under 18	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	• Obtain adequate amounts of health, life, and disability 	insurances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	 • Contribute to savings and investment funds for 	children’s higher education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	 • Name a guardian for children and make other estate 	plans</a:t>
            </a:r>
          </a:p>
          <a:p>
            <a:pPr eaLnBrk="1" hangingPunct="1"/>
            <a:endParaRPr lang="en-US" altLang="en-US"/>
          </a:p>
        </p:txBody>
      </p:sp>
      <p:sp>
        <p:nvSpPr>
          <p:cNvPr id="29701" name="Rectangle 9">
            <a:extLst>
              <a:ext uri="{FF2B5EF4-FFF2-40B4-BE49-F238E27FC236}">
                <a16:creationId xmlns:a16="http://schemas.microsoft.com/office/drawing/2014/main" id="{1A168A2E-3E3E-41BE-B3E8-2E94882E7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6538913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</a:t>
            </a: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</a:rPr>
              <a:t> 2018 McGraw-Hill Education Limited</a:t>
            </a:r>
            <a:endParaRPr lang="en-US" altLang="en-US" sz="12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6E2385D-A3A8-40A5-A9EC-15A153E70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/>
              <a:t>Developing Personal Financial Goals</a:t>
            </a:r>
          </a:p>
        </p:txBody>
      </p:sp>
      <p:sp>
        <p:nvSpPr>
          <p:cNvPr id="30723" name="Footer Placeholder 4">
            <a:extLst>
              <a:ext uri="{FF2B5EF4-FFF2-40B4-BE49-F238E27FC236}">
                <a16:creationId xmlns:a16="http://schemas.microsoft.com/office/drawing/2014/main" id="{5A7D4E20-61EC-42A7-9AFC-C1BAF4F37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70929F0A-7391-4CAB-BA52-C678B99D9AF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382000" cy="4813300"/>
          </a:xfrm>
        </p:spPr>
        <p:txBody>
          <a:bodyPr lIns="90488" tIns="44450" rIns="90488" bIns="44450"/>
          <a:lstStyle/>
          <a:p>
            <a:pPr lvl="1" eaLnBrk="1" hangingPunct="1">
              <a:buFontTx/>
              <a:buNone/>
            </a:pPr>
            <a:r>
              <a:rPr lang="en-US" altLang="en-US"/>
              <a:t>Life Situation and </a:t>
            </a:r>
            <a:r>
              <a:rPr lang="en-CA" altLang="en-US"/>
              <a:t>Specialized Financial Activities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4. Young dual-income couple, no children	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	• Coordinate insurance coverage and other benefits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	• Develop savings and investment programs for changes 	in life situation (larger house, children)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	• Consider tax-deferred contributions to retirement fund</a:t>
            </a:r>
          </a:p>
        </p:txBody>
      </p:sp>
      <p:sp>
        <p:nvSpPr>
          <p:cNvPr id="30725" name="Rectangle 9">
            <a:extLst>
              <a:ext uri="{FF2B5EF4-FFF2-40B4-BE49-F238E27FC236}">
                <a16:creationId xmlns:a16="http://schemas.microsoft.com/office/drawing/2014/main" id="{C1954A18-4B0C-4207-A301-087F68A3F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6538913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</a:t>
            </a: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</a:rPr>
              <a:t> 2018 McGraw-Hill Education Limited</a:t>
            </a:r>
            <a:endParaRPr lang="en-US" altLang="en-US" sz="12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94FB46B-1C29-4C0C-85AD-7BE77F6A5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/>
              <a:t>Developing Personal Financial Goals</a:t>
            </a:r>
          </a:p>
        </p:txBody>
      </p:sp>
      <p:sp>
        <p:nvSpPr>
          <p:cNvPr id="31747" name="Footer Placeholder 4">
            <a:extLst>
              <a:ext uri="{FF2B5EF4-FFF2-40B4-BE49-F238E27FC236}">
                <a16:creationId xmlns:a16="http://schemas.microsoft.com/office/drawing/2014/main" id="{D5CFA6F2-BAE1-4C75-9213-1F6C372BA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649B2996-661C-46E8-A8F7-A4E1F5FDB34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382000" cy="4813300"/>
          </a:xfrm>
        </p:spPr>
        <p:txBody>
          <a:bodyPr lIns="90488" tIns="44450" rIns="90488" bIns="44450"/>
          <a:lstStyle/>
          <a:p>
            <a:pPr lvl="1" eaLnBrk="1" hangingPunct="1">
              <a:buFontTx/>
              <a:buNone/>
            </a:pPr>
            <a:r>
              <a:rPr lang="en-US" altLang="en-US"/>
              <a:t>Life Situation and </a:t>
            </a:r>
            <a:r>
              <a:rPr lang="en-CA" altLang="en-US"/>
              <a:t>Specialized Financial Activities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5. Older couple (+50), no dependent children at home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	• Consolidate financial assets and review estate plans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 	• Obtain health insurance for post-retirement period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 	• Plan retirement housing, living expenses, recreational 	activities, and part-time work</a:t>
            </a:r>
          </a:p>
        </p:txBody>
      </p:sp>
      <p:sp>
        <p:nvSpPr>
          <p:cNvPr id="31749" name="Rectangle 9">
            <a:extLst>
              <a:ext uri="{FF2B5EF4-FFF2-40B4-BE49-F238E27FC236}">
                <a16:creationId xmlns:a16="http://schemas.microsoft.com/office/drawing/2014/main" id="{95FB6F5F-D9BE-49B6-A044-C79CE238F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6538913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</a:t>
            </a: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</a:rPr>
              <a:t> 2018 McGraw-Hill Education Limited</a:t>
            </a:r>
            <a:endParaRPr lang="en-US" altLang="en-US" sz="12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BD7FD18C-38F1-4BC1-8681-1D48EE217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/>
              <a:t>Developing Personal Financial Goals</a:t>
            </a:r>
          </a:p>
        </p:txBody>
      </p:sp>
      <p:sp>
        <p:nvSpPr>
          <p:cNvPr id="32771" name="Footer Placeholder 4">
            <a:extLst>
              <a:ext uri="{FF2B5EF4-FFF2-40B4-BE49-F238E27FC236}">
                <a16:creationId xmlns:a16="http://schemas.microsoft.com/office/drawing/2014/main" id="{D90CCCB0-4C6C-4252-9E43-8EF1387BC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FEB362C7-92EA-4C00-81DC-B7EA08DB230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382000" cy="4813300"/>
          </a:xfrm>
        </p:spPr>
        <p:txBody>
          <a:bodyPr lIns="90488" tIns="44450" rIns="90488" bIns="44450"/>
          <a:lstStyle/>
          <a:p>
            <a:pPr lvl="1" eaLnBrk="1" hangingPunct="1">
              <a:buFontTx/>
              <a:buNone/>
            </a:pPr>
            <a:r>
              <a:rPr lang="en-US" altLang="en-US"/>
              <a:t>Life Situation and </a:t>
            </a:r>
            <a:r>
              <a:rPr lang="en-CA" altLang="en-US"/>
              <a:t>Specialized Financial Activities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6. Mixed-generation household (elderly individuals and children under 18)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	• Obtain long-term health care insurance and 	life/disability income for care of younger dependants • Use dependant care service, if needed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	• Provide arrangements for handling finances of elderly 	if they become ill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	• Consider splitting investment cost, with elderly getting 	income while alive and principal going to surviving 	relatives</a:t>
            </a:r>
          </a:p>
        </p:txBody>
      </p:sp>
      <p:sp>
        <p:nvSpPr>
          <p:cNvPr id="32773" name="Rectangle 9">
            <a:extLst>
              <a:ext uri="{FF2B5EF4-FFF2-40B4-BE49-F238E27FC236}">
                <a16:creationId xmlns:a16="http://schemas.microsoft.com/office/drawing/2014/main" id="{B78030DF-236B-4CD5-A1EE-51D731BED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6538913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</a:t>
            </a: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</a:rPr>
              <a:t> 2018 McGraw-Hill Education Limited</a:t>
            </a:r>
            <a:endParaRPr lang="en-US" altLang="en-US" sz="12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4AECE8B-D3E6-4D37-9DCD-53E88C5A4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/>
              <a:t>Developing Personal Financial Goals</a:t>
            </a:r>
          </a:p>
        </p:txBody>
      </p:sp>
      <p:sp>
        <p:nvSpPr>
          <p:cNvPr id="33795" name="Footer Placeholder 4">
            <a:extLst>
              <a:ext uri="{FF2B5EF4-FFF2-40B4-BE49-F238E27FC236}">
                <a16:creationId xmlns:a16="http://schemas.microsoft.com/office/drawing/2014/main" id="{0BE0AF40-9189-43A5-828A-AC3BE2B1B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2CCC15F4-9CD7-458E-BF9D-3FBD12765E8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382000" cy="4813300"/>
          </a:xfrm>
        </p:spPr>
        <p:txBody>
          <a:bodyPr lIns="90488" tIns="44450" rIns="90488" bIns="44450"/>
          <a:lstStyle/>
          <a:p>
            <a:pPr lvl="1" eaLnBrk="1" hangingPunct="1">
              <a:buFontTx/>
              <a:buNone/>
            </a:pPr>
            <a:r>
              <a:rPr lang="en-US" altLang="en-US"/>
              <a:t>Life Situation and </a:t>
            </a:r>
            <a:r>
              <a:rPr lang="en-CA" altLang="en-US"/>
              <a:t>Specialized Financial Activities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7. </a:t>
            </a:r>
            <a:r>
              <a:rPr lang="en-CA" altLang="en-US"/>
              <a:t>Older (+50), single 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	• Make arrangements for long-term health-care coverage • Review will and estate plan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	• Plan retirement living facilities, living expenses, and 	activities</a:t>
            </a:r>
          </a:p>
        </p:txBody>
      </p:sp>
      <p:sp>
        <p:nvSpPr>
          <p:cNvPr id="33797" name="Rectangle 9">
            <a:extLst>
              <a:ext uri="{FF2B5EF4-FFF2-40B4-BE49-F238E27FC236}">
                <a16:creationId xmlns:a16="http://schemas.microsoft.com/office/drawing/2014/main" id="{9E50607D-ECDD-406A-8519-5EC636F26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6538913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</a:t>
            </a: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</a:rPr>
              <a:t> 2018 McGraw-Hill Education Limited</a:t>
            </a:r>
            <a:endParaRPr lang="en-US" altLang="en-US" sz="12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E6A42006-C86B-4CA0-8188-65267F76A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52413"/>
            <a:ext cx="8153400" cy="9906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/>
              <a:t>Developing Personal Financial Goals</a:t>
            </a:r>
          </a:p>
        </p:txBody>
      </p:sp>
      <p:sp>
        <p:nvSpPr>
          <p:cNvPr id="34819" name="Footer Placeholder 4">
            <a:extLst>
              <a:ext uri="{FF2B5EF4-FFF2-40B4-BE49-F238E27FC236}">
                <a16:creationId xmlns:a16="http://schemas.microsoft.com/office/drawing/2014/main" id="{A3C05DF2-6C4D-4796-BE91-B8B0974A4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7D66BCC1-C776-41A2-97F1-BCCEC8E860A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382000" cy="5257800"/>
          </a:xfrm>
        </p:spPr>
        <p:txBody>
          <a:bodyPr lIns="90488" tIns="44450" rIns="90488" bIns="44450"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3600"/>
              <a:t>Financial goals should:</a:t>
            </a:r>
          </a:p>
          <a:p>
            <a:pPr lvl="1" eaLnBrk="1" hangingPunct="1">
              <a:buSzPct val="80000"/>
              <a:buFont typeface="Wingdings" panose="05000000000000000000" pitchFamily="2" charset="2"/>
              <a:buChar char="§"/>
            </a:pPr>
            <a:r>
              <a:rPr lang="en-US" altLang="en-US" sz="3600"/>
              <a:t>Be realistic</a:t>
            </a:r>
          </a:p>
          <a:p>
            <a:pPr lvl="1" eaLnBrk="1" hangingPunct="1">
              <a:buSzPct val="80000"/>
              <a:buFont typeface="Wingdings" panose="05000000000000000000" pitchFamily="2" charset="2"/>
              <a:buChar char="§"/>
            </a:pPr>
            <a:r>
              <a:rPr lang="en-US" altLang="en-US" sz="3600"/>
              <a:t>Be stated in specific, measurable terms</a:t>
            </a:r>
          </a:p>
          <a:p>
            <a:pPr lvl="1" eaLnBrk="1" hangingPunct="1">
              <a:buSzPct val="80000"/>
              <a:buFont typeface="Wingdings" panose="05000000000000000000" pitchFamily="2" charset="2"/>
              <a:buChar char="§"/>
            </a:pPr>
            <a:r>
              <a:rPr lang="en-US" altLang="en-US" sz="3600"/>
              <a:t>Have a time frame</a:t>
            </a:r>
          </a:p>
          <a:p>
            <a:pPr lvl="1" eaLnBrk="1" hangingPunct="1">
              <a:buSzPct val="80000"/>
              <a:buFont typeface="Wingdings" panose="05000000000000000000" pitchFamily="2" charset="2"/>
              <a:buChar char="§"/>
            </a:pPr>
            <a:r>
              <a:rPr lang="en-US" altLang="en-US" sz="3600"/>
              <a:t>Indicate the type of action to be taken.</a:t>
            </a:r>
          </a:p>
        </p:txBody>
      </p:sp>
      <p:sp>
        <p:nvSpPr>
          <p:cNvPr id="34821" name="Rectangle 9">
            <a:extLst>
              <a:ext uri="{FF2B5EF4-FFF2-40B4-BE49-F238E27FC236}">
                <a16:creationId xmlns:a16="http://schemas.microsoft.com/office/drawing/2014/main" id="{C40565B1-F001-49F3-BE70-C00A70286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6538913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</a:t>
            </a: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</a:rPr>
              <a:t> 2018 McGraw-Hill Education Limited</a:t>
            </a:r>
            <a:endParaRPr lang="en-US" altLang="en-US" sz="12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3F0C1-DCCD-4155-A374-FDCB0D9B6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DEVELOP SMART GOALS…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F9DD392-F035-40A0-A4F3-3A030D39DBF4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12064" y="1600200"/>
            <a:ext cx="6354822" cy="44958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8BE75C-F42C-43A7-B95B-EA84A1F37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495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F5A4D0BB-71A1-4A8A-AE00-E8B526C22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52413"/>
            <a:ext cx="8153400" cy="9906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/>
              <a:t>Achieving Financial Goals</a:t>
            </a:r>
          </a:p>
        </p:txBody>
      </p:sp>
      <p:sp>
        <p:nvSpPr>
          <p:cNvPr id="54275" name="Footer Placeholder 4">
            <a:extLst>
              <a:ext uri="{FF2B5EF4-FFF2-40B4-BE49-F238E27FC236}">
                <a16:creationId xmlns:a16="http://schemas.microsoft.com/office/drawing/2014/main" id="{1E481327-85AB-4594-9EFD-DABA85379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601266E0-D432-4856-A743-952EDECE08C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077200" cy="5105400"/>
          </a:xfrm>
        </p:spPr>
        <p:txBody>
          <a:bodyPr lIns="90488" tIns="44450" rIns="90488" bIns="44450"/>
          <a:lstStyle/>
          <a:p>
            <a:pPr eaLnBrk="1" hangingPunct="1">
              <a:buSzPct val="75000"/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Components of personal financial planning include:</a:t>
            </a:r>
          </a:p>
          <a:p>
            <a:pPr lvl="1" eaLnBrk="1" hangingPunct="1">
              <a:spcBef>
                <a:spcPts val="300"/>
              </a:spcBef>
              <a:buSzPct val="75000"/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Obtaining (Unit1)</a:t>
            </a:r>
          </a:p>
          <a:p>
            <a:pPr lvl="1" eaLnBrk="1" hangingPunct="1">
              <a:spcBef>
                <a:spcPts val="300"/>
              </a:spcBef>
              <a:buSzPct val="75000"/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Planning (Units 2, 3)</a:t>
            </a:r>
          </a:p>
          <a:p>
            <a:pPr lvl="1" eaLnBrk="1" hangingPunct="1">
              <a:spcBef>
                <a:spcPts val="300"/>
              </a:spcBef>
              <a:buSzPct val="75000"/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Saving (Unit 4)</a:t>
            </a:r>
          </a:p>
          <a:p>
            <a:pPr lvl="1" eaLnBrk="1" hangingPunct="1">
              <a:spcBef>
                <a:spcPts val="300"/>
              </a:spcBef>
              <a:buSzPct val="75000"/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Borrowing (Units 5,6)</a:t>
            </a:r>
          </a:p>
          <a:p>
            <a:pPr lvl="1" eaLnBrk="1" hangingPunct="1">
              <a:spcBef>
                <a:spcPts val="300"/>
              </a:spcBef>
              <a:buSzPct val="75000"/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Spending (Unit 7)</a:t>
            </a:r>
          </a:p>
          <a:p>
            <a:pPr lvl="1" eaLnBrk="1" hangingPunct="1">
              <a:spcBef>
                <a:spcPts val="300"/>
              </a:spcBef>
              <a:buSzPct val="75000"/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Managing Risk (Units 8, 9)</a:t>
            </a:r>
          </a:p>
          <a:p>
            <a:pPr lvl="1" eaLnBrk="1" hangingPunct="1">
              <a:spcBef>
                <a:spcPts val="300"/>
              </a:spcBef>
              <a:buSzPct val="75000"/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Investing (Units 10-13)</a:t>
            </a:r>
          </a:p>
          <a:p>
            <a:pPr lvl="1" eaLnBrk="1" hangingPunct="1">
              <a:spcBef>
                <a:spcPts val="300"/>
              </a:spcBef>
              <a:buSzPct val="75000"/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Retirement and Estate Planning (Units 14,15)</a:t>
            </a:r>
          </a:p>
          <a:p>
            <a:pPr marL="366713" lvl="1" indent="0" eaLnBrk="1" hangingPunct="1">
              <a:spcBef>
                <a:spcPts val="500"/>
              </a:spcBef>
              <a:buSzPct val="75000"/>
              <a:buFont typeface="Wingdings 2" panose="05020102010507070707" pitchFamily="18" charset="2"/>
              <a:buNone/>
              <a:defRPr/>
            </a:pPr>
            <a:endParaRPr lang="en-US" altLang="en-US" dirty="0"/>
          </a:p>
        </p:txBody>
      </p:sp>
      <p:sp>
        <p:nvSpPr>
          <p:cNvPr id="54277" name="Rectangle 9">
            <a:extLst>
              <a:ext uri="{FF2B5EF4-FFF2-40B4-BE49-F238E27FC236}">
                <a16:creationId xmlns:a16="http://schemas.microsoft.com/office/drawing/2014/main" id="{7F278B35-A237-4A6B-A653-F0D4C3DEF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6538913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</a:t>
            </a: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</a:rPr>
              <a:t> 2018 McGraw-Hill Education Limited</a:t>
            </a:r>
            <a:endParaRPr lang="en-US" altLang="en-US" sz="12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4">
            <a:extLst>
              <a:ext uri="{FF2B5EF4-FFF2-40B4-BE49-F238E27FC236}">
                <a16:creationId xmlns:a16="http://schemas.microsoft.com/office/drawing/2014/main" id="{8101470D-7BCC-4558-A650-EAB6DF096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55299" name="Content Placeholder 1">
            <a:extLst>
              <a:ext uri="{FF2B5EF4-FFF2-40B4-BE49-F238E27FC236}">
                <a16:creationId xmlns:a16="http://schemas.microsoft.com/office/drawing/2014/main" id="{76ACDCF0-B939-4211-B2BC-0582A2FA61AF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66913" y="1628775"/>
            <a:ext cx="5514975" cy="4743450"/>
          </a:xfrm>
        </p:spPr>
      </p:pic>
      <p:sp>
        <p:nvSpPr>
          <p:cNvPr id="55300" name="Rectangle 2">
            <a:extLst>
              <a:ext uri="{FF2B5EF4-FFF2-40B4-BE49-F238E27FC236}">
                <a16:creationId xmlns:a16="http://schemas.microsoft.com/office/drawing/2014/main" id="{8187C24E-779E-4A74-A6DB-10852250A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52413"/>
            <a:ext cx="8153400" cy="9906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/>
              <a:t>Achieving Financial Goals</a:t>
            </a:r>
          </a:p>
        </p:txBody>
      </p:sp>
      <p:sp>
        <p:nvSpPr>
          <p:cNvPr id="55301" name="Rectangle 9">
            <a:extLst>
              <a:ext uri="{FF2B5EF4-FFF2-40B4-BE49-F238E27FC236}">
                <a16:creationId xmlns:a16="http://schemas.microsoft.com/office/drawing/2014/main" id="{1B2793A0-F72A-4A23-A833-204A6194E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6538913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</a:t>
            </a: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</a:rPr>
              <a:t> 2018 McGraw-Hill Education Limited</a:t>
            </a:r>
            <a:endParaRPr lang="en-US" altLang="en-US" sz="12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5A5DF8B-961A-4B6C-B4C6-28AFF0263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52413"/>
            <a:ext cx="8153400" cy="9906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/>
              <a:t>Developing Personal Financial Goals</a:t>
            </a:r>
          </a:p>
        </p:txBody>
      </p:sp>
      <p:sp>
        <p:nvSpPr>
          <p:cNvPr id="20483" name="Footer Placeholder 4">
            <a:extLst>
              <a:ext uri="{FF2B5EF4-FFF2-40B4-BE49-F238E27FC236}">
                <a16:creationId xmlns:a16="http://schemas.microsoft.com/office/drawing/2014/main" id="{DDDC024B-F260-436A-855B-69D9C7824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6ACF98DF-520B-4478-8B05-F4F015746E2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382000" cy="5181600"/>
          </a:xfrm>
        </p:spPr>
        <p:txBody>
          <a:bodyPr lIns="90488" tIns="44450" rIns="90488" bIns="44450"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3600"/>
              <a:t>Financial goals are influenced by</a:t>
            </a:r>
            <a:r>
              <a:rPr lang="en-US" altLang="en-US"/>
              <a:t>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3200"/>
              <a:t>Personal values and attitudes towards money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3200"/>
              <a:t>Time frame in which you want to achieve your goals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3200"/>
              <a:t>Type of financial need that drives your goals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3200"/>
              <a:t>Your life situation</a:t>
            </a:r>
          </a:p>
        </p:txBody>
      </p:sp>
      <p:sp>
        <p:nvSpPr>
          <p:cNvPr id="20485" name="Rectangle 9">
            <a:extLst>
              <a:ext uri="{FF2B5EF4-FFF2-40B4-BE49-F238E27FC236}">
                <a16:creationId xmlns:a16="http://schemas.microsoft.com/office/drawing/2014/main" id="{46562AA0-296C-4D2A-9901-13861B684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6538913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</a:t>
            </a: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</a:rPr>
              <a:t> 2018 McGraw-Hill Education Limited</a:t>
            </a:r>
            <a:endParaRPr lang="en-US" altLang="en-US" sz="12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4">
            <a:extLst>
              <a:ext uri="{FF2B5EF4-FFF2-40B4-BE49-F238E27FC236}">
                <a16:creationId xmlns:a16="http://schemas.microsoft.com/office/drawing/2014/main" id="{DF6AC467-4875-4264-BAC1-AA22E85E7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40FA40EE-7289-483F-A048-5F4A75C7363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229600" cy="4953000"/>
          </a:xfrm>
        </p:spPr>
        <p:txBody>
          <a:bodyPr lIns="90488" tIns="44450" rIns="90488" bIns="44450"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3000"/>
              <a:t>A financial plan is formalized report that: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800"/>
              <a:t>Summarizes your current financial situation.</a:t>
            </a:r>
          </a:p>
          <a:p>
            <a:pPr lvl="1" eaLnBrk="1" hangingPunct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800"/>
              <a:t>Analyzes your financial needs.</a:t>
            </a:r>
          </a:p>
          <a:p>
            <a:pPr lvl="1" eaLnBrk="1" hangingPunct="1">
              <a:buSzPct val="80000"/>
              <a:buFont typeface="Wingdings" panose="05000000000000000000" pitchFamily="2" charset="2"/>
              <a:buChar char="§"/>
            </a:pPr>
            <a:r>
              <a:rPr lang="en-US" altLang="en-US" sz="2800"/>
              <a:t>Recommends future financial activities.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3000"/>
              <a:t>Your financial plan can be created by you, done with assistance from a financial planner, or made using a money management software package.</a:t>
            </a:r>
          </a:p>
        </p:txBody>
      </p:sp>
      <p:sp>
        <p:nvSpPr>
          <p:cNvPr id="56324" name="Rectangle 2">
            <a:extLst>
              <a:ext uri="{FF2B5EF4-FFF2-40B4-BE49-F238E27FC236}">
                <a16:creationId xmlns:a16="http://schemas.microsoft.com/office/drawing/2014/main" id="{9AC72FEC-2A3C-45BF-83C3-556C4B1DA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52413"/>
            <a:ext cx="8153400" cy="9906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/>
              <a:t>Achieving Financial Goals</a:t>
            </a:r>
          </a:p>
        </p:txBody>
      </p:sp>
      <p:sp>
        <p:nvSpPr>
          <p:cNvPr id="56325" name="Rectangle 9">
            <a:extLst>
              <a:ext uri="{FF2B5EF4-FFF2-40B4-BE49-F238E27FC236}">
                <a16:creationId xmlns:a16="http://schemas.microsoft.com/office/drawing/2014/main" id="{194FA10C-7DCD-4331-A6A8-0ED41D295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6538913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</a:t>
            </a: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</a:rPr>
              <a:t> 2018 McGraw-Hill Education Limited</a:t>
            </a:r>
            <a:endParaRPr lang="en-US" altLang="en-US" sz="12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4">
            <a:extLst>
              <a:ext uri="{FF2B5EF4-FFF2-40B4-BE49-F238E27FC236}">
                <a16:creationId xmlns:a16="http://schemas.microsoft.com/office/drawing/2014/main" id="{0835EDBD-FFAF-4940-ABCD-D691DCAC0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88D36C3-4A45-4F46-A997-481B2B3AFEA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229600" cy="54102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/>
              <a:t>Develop good financial habits.</a:t>
            </a:r>
          </a:p>
          <a:p>
            <a:pPr lvl="1" eaLnBrk="1" hangingPunct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900"/>
              <a:t>Use a spending plan to stay within your income,  allowing you to save and invest for the future.</a:t>
            </a:r>
          </a:p>
          <a:p>
            <a:pPr lvl="1" eaLnBrk="1" hangingPunct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900"/>
              <a:t>Have appropriate insurance protection to prevent financial disasters.</a:t>
            </a:r>
          </a:p>
          <a:p>
            <a:pPr lvl="1" eaLnBrk="1" hangingPunct="1">
              <a:lnSpc>
                <a:spcPct val="9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altLang="en-US" sz="2900"/>
              <a:t>Become informed about tax and investment alternatives.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/>
              <a:t>Achieving your financial objectives requires: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900"/>
              <a:t>A willingness to learn.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900"/>
              <a:t>Appropriate information sources.</a:t>
            </a:r>
          </a:p>
        </p:txBody>
      </p:sp>
      <p:sp>
        <p:nvSpPr>
          <p:cNvPr id="57348" name="Rectangle 2">
            <a:extLst>
              <a:ext uri="{FF2B5EF4-FFF2-40B4-BE49-F238E27FC236}">
                <a16:creationId xmlns:a16="http://schemas.microsoft.com/office/drawing/2014/main" id="{F6A86C5C-E8D6-4251-8FF2-07DFB305D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52413"/>
            <a:ext cx="8153400" cy="9906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/>
              <a:t>Achieving Financial Goals</a:t>
            </a:r>
          </a:p>
        </p:txBody>
      </p:sp>
      <p:sp>
        <p:nvSpPr>
          <p:cNvPr id="57349" name="Rectangle 9">
            <a:extLst>
              <a:ext uri="{FF2B5EF4-FFF2-40B4-BE49-F238E27FC236}">
                <a16:creationId xmlns:a16="http://schemas.microsoft.com/office/drawing/2014/main" id="{7FDAC2E5-C61A-4FE1-8F30-FA3CBA6F6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6538913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</a:t>
            </a: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</a:rPr>
              <a:t> 2018 McGraw-Hill Education Limited</a:t>
            </a:r>
            <a:endParaRPr lang="en-US" altLang="en-US" sz="12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4">
            <a:extLst>
              <a:ext uri="{FF2B5EF4-FFF2-40B4-BE49-F238E27FC236}">
                <a16:creationId xmlns:a16="http://schemas.microsoft.com/office/drawing/2014/main" id="{2D7AAFA3-4254-4615-A31B-6D1C9A729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712325CB-C914-4735-A2C8-8ADF96E6F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52413"/>
            <a:ext cx="8153400" cy="9906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/>
              <a:t>Achieving Financial Goals</a:t>
            </a:r>
          </a:p>
        </p:txBody>
      </p:sp>
      <p:sp>
        <p:nvSpPr>
          <p:cNvPr id="58372" name="Rectangle 9">
            <a:extLst>
              <a:ext uri="{FF2B5EF4-FFF2-40B4-BE49-F238E27FC236}">
                <a16:creationId xmlns:a16="http://schemas.microsoft.com/office/drawing/2014/main" id="{F074266A-A6EC-4AEE-8FBB-13CCF2D36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6538913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</a:t>
            </a: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</a:rPr>
              <a:t> 2018 McGraw-Hill Education Limited</a:t>
            </a:r>
            <a:endParaRPr lang="en-US" altLang="en-US" sz="12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8373" name="Content Placeholder 4">
            <a:extLst>
              <a:ext uri="{FF2B5EF4-FFF2-40B4-BE49-F238E27FC236}">
                <a16:creationId xmlns:a16="http://schemas.microsoft.com/office/drawing/2014/main" id="{1FB25604-4796-4111-9EF4-403081225038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31963" y="1600200"/>
            <a:ext cx="5915025" cy="4648200"/>
          </a:xfrm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2F670E90-63DF-485B-BAA1-CF7D108FE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/>
              <a:t>Achieving Financial Goals</a:t>
            </a:r>
            <a:endParaRPr lang="en-CA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394B4-1544-4E1B-BCA5-9C192A143C6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CA" dirty="0"/>
              <a:t>IMPLEMENTING YOUR FINANCIAL PLAN</a:t>
            </a:r>
          </a:p>
          <a:p>
            <a:pPr marL="366713" lvl="1" indent="0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dirty="0"/>
              <a:t>The most important strategy for success is the development of financial habits that contribute to both short-term satisfaction and long-term financial security: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dirty="0"/>
              <a:t>1. Using a well-conceived spending plan helps you stay within your income while you save and invest for the future. The main source of financial difficulties is overspending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dirty="0"/>
              <a:t>2. Having appropriate insurance protection helps you prevent financial disasters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dirty="0"/>
              <a:t>3. Becoming informed about tax and investment alternatives helps you expand your financial resources.</a:t>
            </a:r>
            <a:endParaRPr lang="en-CA" dirty="0"/>
          </a:p>
        </p:txBody>
      </p:sp>
      <p:sp>
        <p:nvSpPr>
          <p:cNvPr id="59396" name="Footer Placeholder 3">
            <a:extLst>
              <a:ext uri="{FF2B5EF4-FFF2-40B4-BE49-F238E27FC236}">
                <a16:creationId xmlns:a16="http://schemas.microsoft.com/office/drawing/2014/main" id="{15738D98-B5C6-4D06-A8C6-7BA8E2DCF8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400">
              <a:solidFill>
                <a:schemeClr val="tx2"/>
              </a:solidFill>
            </a:endParaRPr>
          </a:p>
          <a:p>
            <a:endParaRPr lang="en-US" altLang="en-US" sz="1400">
              <a:solidFill>
                <a:schemeClr val="tx2"/>
              </a:solidFill>
            </a:endParaRPr>
          </a:p>
          <a:p>
            <a:endParaRPr lang="en-US" altLang="en-US" sz="14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582C98C1-74EF-4A72-92F9-E17F7D7DE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52413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z="4000"/>
              <a:t>Summary</a:t>
            </a:r>
          </a:p>
        </p:txBody>
      </p:sp>
      <p:sp>
        <p:nvSpPr>
          <p:cNvPr id="60419" name="Footer Placeholder 4">
            <a:extLst>
              <a:ext uri="{FF2B5EF4-FFF2-40B4-BE49-F238E27FC236}">
                <a16:creationId xmlns:a16="http://schemas.microsoft.com/office/drawing/2014/main" id="{B838D9A5-5F42-4B62-9B16-60BC8DEE4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E7F4808B-8EE0-4758-A740-6741D580194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8382000" cy="4902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3600"/>
              <a:t>Analyze the process for making personal financial decisions</a:t>
            </a:r>
          </a:p>
          <a:p>
            <a:pPr marL="952500" lvl="1" indent="-495300" eaLnBrk="1" hangingPunct="1">
              <a:buFont typeface="Wingdings" panose="05000000000000000000" pitchFamily="2" charset="2"/>
              <a:buChar char="§"/>
            </a:pPr>
            <a:r>
              <a:rPr lang="en-US" altLang="en-US" sz="3200"/>
              <a:t>Determine current financial situation</a:t>
            </a:r>
          </a:p>
          <a:p>
            <a:pPr marL="952500" lvl="1" indent="-495300" eaLnBrk="1" hangingPunct="1">
              <a:buFont typeface="Wingdings" panose="05000000000000000000" pitchFamily="2" charset="2"/>
              <a:buChar char="§"/>
            </a:pPr>
            <a:r>
              <a:rPr lang="en-US" altLang="en-US" sz="3200"/>
              <a:t>Develop financial goals</a:t>
            </a:r>
          </a:p>
          <a:p>
            <a:pPr marL="952500" lvl="1" indent="-495300" eaLnBrk="1" hangingPunct="1">
              <a:buFont typeface="Wingdings" panose="05000000000000000000" pitchFamily="2" charset="2"/>
              <a:buChar char="§"/>
            </a:pPr>
            <a:r>
              <a:rPr lang="en-US" altLang="en-US" sz="3200"/>
              <a:t>Identify alternative courses of action</a:t>
            </a:r>
          </a:p>
          <a:p>
            <a:pPr marL="952500" lvl="1" indent="-495300" eaLnBrk="1" hangingPunct="1">
              <a:buFont typeface="Wingdings" panose="05000000000000000000" pitchFamily="2" charset="2"/>
              <a:buChar char="§"/>
            </a:pPr>
            <a:r>
              <a:rPr lang="en-US" altLang="en-US" sz="3200"/>
              <a:t>Evaluate alternatives</a:t>
            </a:r>
          </a:p>
          <a:p>
            <a:pPr marL="952500" lvl="1" indent="-495300" eaLnBrk="1" hangingPunct="1">
              <a:buFont typeface="Wingdings" panose="05000000000000000000" pitchFamily="2" charset="2"/>
              <a:buChar char="§"/>
            </a:pPr>
            <a:r>
              <a:rPr lang="en-US" altLang="en-US" sz="3200"/>
              <a:t>Create and implement a financial plan</a:t>
            </a:r>
          </a:p>
          <a:p>
            <a:pPr marL="952500" lvl="1" indent="-495300" eaLnBrk="1" hangingPunct="1">
              <a:buFont typeface="Wingdings" panose="05000000000000000000" pitchFamily="2" charset="2"/>
              <a:buChar char="§"/>
            </a:pPr>
            <a:r>
              <a:rPr lang="en-US" altLang="en-US" sz="3200"/>
              <a:t>Re-evaluate and revise the financial plan</a:t>
            </a:r>
            <a:endParaRPr lang="en-US" altLang="en-US" sz="2800"/>
          </a:p>
        </p:txBody>
      </p:sp>
      <p:sp>
        <p:nvSpPr>
          <p:cNvPr id="60421" name="Rectangle 9">
            <a:extLst>
              <a:ext uri="{FF2B5EF4-FFF2-40B4-BE49-F238E27FC236}">
                <a16:creationId xmlns:a16="http://schemas.microsoft.com/office/drawing/2014/main" id="{04F3CA46-9DBC-4BB5-9F3B-2223B8131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6538913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</a:t>
            </a: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</a:rPr>
              <a:t> 2018 McGraw-Hill Education Limited</a:t>
            </a:r>
            <a:endParaRPr lang="en-US" altLang="en-US" sz="12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B9849E30-1F2D-4A00-BF3B-5BEF17D86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52413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z="4000"/>
              <a:t>Summary</a:t>
            </a:r>
          </a:p>
        </p:txBody>
      </p:sp>
      <p:sp>
        <p:nvSpPr>
          <p:cNvPr id="61443" name="Footer Placeholder 4">
            <a:extLst>
              <a:ext uri="{FF2B5EF4-FFF2-40B4-BE49-F238E27FC236}">
                <a16:creationId xmlns:a16="http://schemas.microsoft.com/office/drawing/2014/main" id="{44D60D63-2A29-4161-A151-1BB6305B7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E19BA990-37BC-4BCD-97ED-E93DDC99B0D8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8382000" cy="4902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3600" dirty="0"/>
              <a:t>Develop personal financial goals</a:t>
            </a:r>
          </a:p>
          <a:p>
            <a:pPr marL="952500" lvl="1" indent="-495300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Goals should be realistic</a:t>
            </a:r>
          </a:p>
          <a:p>
            <a:pPr marL="952500" lvl="1" indent="-495300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Be stated in specific, measurable </a:t>
            </a:r>
          </a:p>
          <a:p>
            <a:pPr marL="952500" lvl="1" indent="-495300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    terms</a:t>
            </a:r>
          </a:p>
          <a:p>
            <a:pPr marL="952500" lvl="1" indent="-495300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Have a time frame</a:t>
            </a:r>
          </a:p>
          <a:p>
            <a:pPr marL="952500" lvl="1" indent="-495300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Indicate the type of action to be taken</a:t>
            </a:r>
          </a:p>
          <a:p>
            <a:pPr marL="952500" lvl="1" indent="-495300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Affected by person’s values, attitudes towards money and life situation</a:t>
            </a:r>
          </a:p>
          <a:p>
            <a:pPr marL="571500" indent="-571500" eaLnBrk="1" hangingPunct="1">
              <a:buFontTx/>
              <a:buNone/>
              <a:defRPr/>
            </a:pPr>
            <a:endParaRPr lang="en-US" dirty="0"/>
          </a:p>
        </p:txBody>
      </p:sp>
      <p:sp>
        <p:nvSpPr>
          <p:cNvPr id="61445" name="Rectangle 9">
            <a:extLst>
              <a:ext uri="{FF2B5EF4-FFF2-40B4-BE49-F238E27FC236}">
                <a16:creationId xmlns:a16="http://schemas.microsoft.com/office/drawing/2014/main" id="{722B39B6-5A5D-4FF5-A636-5076D54B7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6538913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</a:t>
            </a: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</a:rPr>
              <a:t> 2018 McGraw-Hill Education Limited</a:t>
            </a:r>
            <a:endParaRPr lang="en-US" altLang="en-US" sz="12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DFC171A7-D810-4A75-B2C9-0B8536EDF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52413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z="4000"/>
              <a:t>Summary</a:t>
            </a:r>
          </a:p>
        </p:txBody>
      </p:sp>
      <p:sp>
        <p:nvSpPr>
          <p:cNvPr id="62467" name="Footer Placeholder 4">
            <a:extLst>
              <a:ext uri="{FF2B5EF4-FFF2-40B4-BE49-F238E27FC236}">
                <a16:creationId xmlns:a16="http://schemas.microsoft.com/office/drawing/2014/main" id="{50C526EF-C73F-4034-8FE8-2CD4907C1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50447F37-3F1B-4476-A2A8-BD6B7085B63C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533400" y="1524000"/>
            <a:ext cx="8382000" cy="4902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3600" dirty="0"/>
              <a:t>Assess economic factors that influence personal financial planning</a:t>
            </a:r>
          </a:p>
          <a:p>
            <a:pPr marL="952500" lvl="1" indent="-495300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Consumer prices</a:t>
            </a:r>
          </a:p>
          <a:p>
            <a:pPr marL="952500" lvl="1" indent="-495300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Interest rates</a:t>
            </a:r>
          </a:p>
          <a:p>
            <a:pPr marL="952500" lvl="1" indent="-495300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Employment opportunities</a:t>
            </a:r>
          </a:p>
          <a:p>
            <a:pPr marL="952500" lvl="1" indent="-495300" eaLnBrk="1" hangingPunct="1">
              <a:defRPr/>
            </a:pPr>
            <a:endParaRPr lang="en-US" dirty="0"/>
          </a:p>
          <a:p>
            <a:pPr marL="571500" indent="-571500" eaLnBrk="1" hangingPunct="1">
              <a:buFontTx/>
              <a:buNone/>
              <a:defRPr/>
            </a:pPr>
            <a:endParaRPr lang="en-US" dirty="0"/>
          </a:p>
        </p:txBody>
      </p:sp>
      <p:sp>
        <p:nvSpPr>
          <p:cNvPr id="62469" name="Rectangle 9">
            <a:extLst>
              <a:ext uri="{FF2B5EF4-FFF2-40B4-BE49-F238E27FC236}">
                <a16:creationId xmlns:a16="http://schemas.microsoft.com/office/drawing/2014/main" id="{BD9B0DF5-A3BB-439D-9D8E-00DC71109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6538913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</a:t>
            </a: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</a:rPr>
              <a:t> 2018 McGraw-Hill Education Limited</a:t>
            </a:r>
            <a:endParaRPr lang="en-US" altLang="en-US" sz="12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B2F14DF7-E76A-4DAC-955E-84A2334DE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52413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z="4000"/>
              <a:t>Summary</a:t>
            </a:r>
          </a:p>
        </p:txBody>
      </p:sp>
      <p:sp>
        <p:nvSpPr>
          <p:cNvPr id="63491" name="Footer Placeholder 4">
            <a:extLst>
              <a:ext uri="{FF2B5EF4-FFF2-40B4-BE49-F238E27FC236}">
                <a16:creationId xmlns:a16="http://schemas.microsoft.com/office/drawing/2014/main" id="{8FD90DB7-3884-41B4-83DC-6F75937D7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BBF7EB2A-2291-4905-9B21-DFE72B2E279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44513" y="1524000"/>
            <a:ext cx="8512175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800"/>
              <a:t>Determine personal and financial opportunity costs associated with personal financial decisions.</a:t>
            </a:r>
          </a:p>
          <a:p>
            <a:pPr marL="952500" lvl="1" indent="-4953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800"/>
              <a:t>Every decision involves a trade off</a:t>
            </a:r>
          </a:p>
          <a:p>
            <a:pPr marL="1371600" lvl="2" indent="-4572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800"/>
              <a:t>Personal opportunity costs include time, effort and health</a:t>
            </a:r>
          </a:p>
          <a:p>
            <a:pPr marL="1371600" lvl="2" indent="-4572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800"/>
              <a:t>Financial opportunity costs based on time value of money</a:t>
            </a:r>
          </a:p>
          <a:p>
            <a:pPr marL="952500" lvl="1" indent="-4953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800"/>
              <a:t>Future and present value calculations enable you to measure increased value (or lost interest) from saving, investing, borrowing or purchasing decisions</a:t>
            </a:r>
          </a:p>
        </p:txBody>
      </p:sp>
      <p:sp>
        <p:nvSpPr>
          <p:cNvPr id="63493" name="Rectangle 9">
            <a:extLst>
              <a:ext uri="{FF2B5EF4-FFF2-40B4-BE49-F238E27FC236}">
                <a16:creationId xmlns:a16="http://schemas.microsoft.com/office/drawing/2014/main" id="{F66EB305-960C-4074-9053-5EC5A63D1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6538913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</a:t>
            </a: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</a:rPr>
              <a:t> 2018 McGraw-Hill Education Limited</a:t>
            </a:r>
            <a:endParaRPr lang="en-US" altLang="en-US" sz="12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3E2FCCCD-E1F5-4452-AF75-2DB874C77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52413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z="4000"/>
              <a:t>Summary</a:t>
            </a:r>
          </a:p>
        </p:txBody>
      </p:sp>
      <p:sp>
        <p:nvSpPr>
          <p:cNvPr id="64515" name="Footer Placeholder 4">
            <a:extLst>
              <a:ext uri="{FF2B5EF4-FFF2-40B4-BE49-F238E27FC236}">
                <a16:creationId xmlns:a16="http://schemas.microsoft.com/office/drawing/2014/main" id="{FD02F007-E93F-4A15-A451-11BD32FF2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28C62FE5-20BA-480B-A963-5B12E1A473DE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533400" y="1524000"/>
            <a:ext cx="8382000" cy="4572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3600" dirty="0"/>
              <a:t>Identify strategies for achieving personal financial goals for different life situations</a:t>
            </a:r>
          </a:p>
          <a:p>
            <a:pPr marL="952500" lvl="1" indent="-495300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Requires specific goals combined with spending, saving, investing and borrowing strategies</a:t>
            </a:r>
          </a:p>
          <a:p>
            <a:pPr marL="952500" lvl="1" indent="-495300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Based on your personal life situation and various social and economic factors</a:t>
            </a:r>
          </a:p>
          <a:p>
            <a:pPr marL="571500" indent="-571500" eaLnBrk="1" hangingPunct="1">
              <a:buFontTx/>
              <a:buNone/>
              <a:defRPr/>
            </a:pPr>
            <a:endParaRPr lang="en-US" dirty="0"/>
          </a:p>
        </p:txBody>
      </p:sp>
      <p:sp>
        <p:nvSpPr>
          <p:cNvPr id="64517" name="Rectangle 9">
            <a:extLst>
              <a:ext uri="{FF2B5EF4-FFF2-40B4-BE49-F238E27FC236}">
                <a16:creationId xmlns:a16="http://schemas.microsoft.com/office/drawing/2014/main" id="{FC51D966-C435-40DC-8FB3-6CD51FF07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6538913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</a:t>
            </a: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</a:rPr>
              <a:t> 2018 McGraw-Hill Education Limited</a:t>
            </a:r>
            <a:endParaRPr lang="en-US" altLang="en-US" sz="12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63D4E123-3432-44CF-BFB3-501352150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52413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Who can help you?</a:t>
            </a:r>
          </a:p>
        </p:txBody>
      </p:sp>
      <p:sp>
        <p:nvSpPr>
          <p:cNvPr id="66563" name="Footer Placeholder 4">
            <a:extLst>
              <a:ext uri="{FF2B5EF4-FFF2-40B4-BE49-F238E27FC236}">
                <a16:creationId xmlns:a16="http://schemas.microsoft.com/office/drawing/2014/main" id="{72BF45AC-A0E1-4075-A32E-5747E5CA0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7A852C73-AF87-461F-9A43-ED633F53A5E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7864475" cy="482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Financial Planning Specialists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/>
              <a:t>Accountants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/>
              <a:t>Bankers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/>
              <a:t>Credit counselors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/>
              <a:t>Certified Financial Planners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/>
              <a:t>Insurance agents/brokers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/>
              <a:t>Investment Brokers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/>
              <a:t>Lawyers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/>
              <a:t>Real Estate Agents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/>
              <a:t>Tax Preparers</a:t>
            </a:r>
          </a:p>
        </p:txBody>
      </p:sp>
      <p:sp>
        <p:nvSpPr>
          <p:cNvPr id="66565" name="Rectangle 9">
            <a:extLst>
              <a:ext uri="{FF2B5EF4-FFF2-40B4-BE49-F238E27FC236}">
                <a16:creationId xmlns:a16="http://schemas.microsoft.com/office/drawing/2014/main" id="{8EB636E1-360A-4193-B907-DA0771150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6538913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</a:t>
            </a: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</a:rPr>
              <a:t> 2018 McGraw-Hill Education Limited</a:t>
            </a:r>
            <a:endParaRPr lang="en-US" altLang="en-US" sz="12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B7882B8-AFBA-48DE-8F9A-89A7D86FA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/>
              <a:t>Developing Personal Financial Goals</a:t>
            </a:r>
          </a:p>
        </p:txBody>
      </p:sp>
      <p:sp>
        <p:nvSpPr>
          <p:cNvPr id="21507" name="Footer Placeholder 4">
            <a:extLst>
              <a:ext uri="{FF2B5EF4-FFF2-40B4-BE49-F238E27FC236}">
                <a16:creationId xmlns:a16="http://schemas.microsoft.com/office/drawing/2014/main" id="{3741801C-9588-490A-8E95-F01CF722C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BB382F52-5F22-41DF-AB99-59587482500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382000" cy="5029200"/>
          </a:xfrm>
        </p:spPr>
        <p:txBody>
          <a:bodyPr lIns="90488" tIns="44450" rIns="90488" bIns="44450"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3600"/>
              <a:t>Factors that influence your financial goals include: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3300"/>
              <a:t>Timing of goals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en-US" altLang="en-US" sz="2500"/>
              <a:t>Short-term, intermediate, and long-term goals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3300"/>
              <a:t>Goals for different financial needs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en-US" altLang="en-US" sz="3000"/>
              <a:t>Consumable products goals</a:t>
            </a:r>
          </a:p>
          <a:p>
            <a:pPr lvl="3" eaLnBrk="1" hangingPunct="1">
              <a:buFont typeface="Wingdings" panose="05000000000000000000" pitchFamily="2" charset="2"/>
              <a:buChar char="§"/>
            </a:pPr>
            <a:r>
              <a:rPr lang="en-US" altLang="en-US" sz="2200"/>
              <a:t>Food, clothing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en-US" altLang="en-US" sz="3000"/>
              <a:t>Durable product goals</a:t>
            </a:r>
          </a:p>
          <a:p>
            <a:pPr lvl="3" eaLnBrk="1" hangingPunct="1">
              <a:buFont typeface="Wingdings" panose="05000000000000000000" pitchFamily="2" charset="2"/>
              <a:buChar char="§"/>
            </a:pPr>
            <a:r>
              <a:rPr lang="en-US" altLang="en-US" sz="2200"/>
              <a:t>Appliances, cars, sporting equipment</a:t>
            </a:r>
          </a:p>
        </p:txBody>
      </p:sp>
      <p:sp>
        <p:nvSpPr>
          <p:cNvPr id="21509" name="Rectangle 9">
            <a:extLst>
              <a:ext uri="{FF2B5EF4-FFF2-40B4-BE49-F238E27FC236}">
                <a16:creationId xmlns:a16="http://schemas.microsoft.com/office/drawing/2014/main" id="{1335E073-7278-4B24-8F30-7CCBFDBA2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6538913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</a:t>
            </a: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</a:rPr>
              <a:t> 2018 McGraw-Hill Education Limited</a:t>
            </a:r>
            <a:endParaRPr lang="en-US" altLang="en-US" sz="12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CF6E5C17-3106-4665-B67B-8F05190F6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52413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Who can help…?</a:t>
            </a:r>
          </a:p>
        </p:txBody>
      </p:sp>
      <p:sp>
        <p:nvSpPr>
          <p:cNvPr id="67587" name="Footer Placeholder 4">
            <a:extLst>
              <a:ext uri="{FF2B5EF4-FFF2-40B4-BE49-F238E27FC236}">
                <a16:creationId xmlns:a16="http://schemas.microsoft.com/office/drawing/2014/main" id="{A08AC7AE-84D9-424D-9EB2-85AFA8374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7BC5CA65-F69E-4C6E-A1D9-744EFC043E7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7788275" cy="4902200"/>
          </a:xfrm>
        </p:spPr>
        <p:txBody>
          <a:bodyPr/>
          <a:lstStyle/>
          <a:p>
            <a:pPr marL="0" indent="-571500" eaLnBrk="1" hangingPunct="1">
              <a:buFontTx/>
              <a:buNone/>
              <a:defRPr/>
            </a:pPr>
            <a:r>
              <a:rPr lang="en-US" altLang="en-US" dirty="0"/>
              <a:t>Financial planners are categorized based on the method of compensation</a:t>
            </a:r>
          </a:p>
          <a:p>
            <a:pPr marL="952500" lvl="1" indent="-4953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en-US" dirty="0"/>
              <a:t>Fee-only planners</a:t>
            </a:r>
          </a:p>
          <a:p>
            <a:pPr marL="952500" lvl="1" indent="-4953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en-US" dirty="0"/>
              <a:t>Fee-and-commission planners</a:t>
            </a:r>
          </a:p>
          <a:p>
            <a:pPr marL="952500" lvl="1" indent="-4953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en-US" dirty="0"/>
              <a:t>Commission-only planners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Do you need a financial planner?</a:t>
            </a:r>
          </a:p>
          <a:p>
            <a:pPr marL="952500" lvl="1" indent="-495300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Your income</a:t>
            </a:r>
          </a:p>
          <a:p>
            <a:pPr marL="952500" lvl="1" indent="-495300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Your willingness to make independent decisions</a:t>
            </a:r>
          </a:p>
        </p:txBody>
      </p:sp>
      <p:sp>
        <p:nvSpPr>
          <p:cNvPr id="67589" name="Rectangle 9">
            <a:extLst>
              <a:ext uri="{FF2B5EF4-FFF2-40B4-BE49-F238E27FC236}">
                <a16:creationId xmlns:a16="http://schemas.microsoft.com/office/drawing/2014/main" id="{F03F222E-CAF7-484E-A799-4EC3C0D7C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6538913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</a:t>
            </a: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</a:rPr>
              <a:t> 2018 McGraw-Hill Education Limited</a:t>
            </a:r>
            <a:endParaRPr lang="en-US" altLang="en-US" sz="12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40E16C4-2C06-42E7-84C8-5E8879768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/>
              <a:t>Developing Personal Financial Goals</a:t>
            </a:r>
          </a:p>
        </p:txBody>
      </p:sp>
      <p:sp>
        <p:nvSpPr>
          <p:cNvPr id="22531" name="Footer Placeholder 4">
            <a:extLst>
              <a:ext uri="{FF2B5EF4-FFF2-40B4-BE49-F238E27FC236}">
                <a16:creationId xmlns:a16="http://schemas.microsoft.com/office/drawing/2014/main" id="{EA1623CE-FBB3-476A-9730-26E9BC7D4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BBD8DF92-19B1-43AB-9899-243318ACBA2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382000" cy="5257800"/>
          </a:xfrm>
        </p:spPr>
        <p:txBody>
          <a:bodyPr lIns="90488" tIns="44450" rIns="90488" bIns="44450"/>
          <a:lstStyle/>
          <a:p>
            <a:pPr eaLnBrk="1" hangingPunct="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altLang="en-US" sz="2700"/>
              <a:t>Life Situation takes into consideration of personal factors:</a:t>
            </a:r>
          </a:p>
          <a:p>
            <a:pPr lvl="1" eaLnBrk="1" hangingPunct="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altLang="en-US" sz="2500"/>
              <a:t>Age, income, marital status, household size, personal beliefs, and employment situation</a:t>
            </a:r>
          </a:p>
          <a:p>
            <a:pPr lvl="1" eaLnBrk="1" hangingPunct="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altLang="en-US" sz="2500"/>
              <a:t>Influences your spending and savings patterns</a:t>
            </a:r>
          </a:p>
          <a:p>
            <a:pPr eaLnBrk="1" hangingPunct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altLang="en-US" sz="2700"/>
              <a:t>As society changes, different types of financial needs evolve:</a:t>
            </a:r>
          </a:p>
          <a:p>
            <a:pPr lvl="1" eaLnBrk="1" hangingPunct="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altLang="en-US" sz="2500"/>
              <a:t>Married at later age</a:t>
            </a:r>
          </a:p>
          <a:p>
            <a:pPr lvl="1" eaLnBrk="1" hangingPunct="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altLang="en-US" sz="2500"/>
              <a:t>More households with two incomes</a:t>
            </a:r>
          </a:p>
          <a:p>
            <a:pPr lvl="1" eaLnBrk="1" hangingPunct="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altLang="en-US" sz="2500"/>
              <a:t>Single parents</a:t>
            </a:r>
          </a:p>
          <a:p>
            <a:pPr lvl="1" eaLnBrk="1" hangingPunct="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altLang="en-US" sz="2500"/>
              <a:t>Living longer</a:t>
            </a:r>
          </a:p>
          <a:p>
            <a:pPr lvl="1" eaLnBrk="1" hangingPunct="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altLang="en-US" sz="2500"/>
              <a:t>Caring for children and aging parents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lvl="1" eaLnBrk="1" hangingPunct="1">
              <a:buFontTx/>
              <a:buNone/>
            </a:pPr>
            <a:endParaRPr lang="en-US" altLang="en-US"/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22533" name="Rectangle 9">
            <a:extLst>
              <a:ext uri="{FF2B5EF4-FFF2-40B4-BE49-F238E27FC236}">
                <a16:creationId xmlns:a16="http://schemas.microsoft.com/office/drawing/2014/main" id="{F653C369-F223-473C-BA24-7BF17C3F7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6538913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</a:t>
            </a: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</a:rPr>
              <a:t> 2018 McGraw-Hill Education Limited</a:t>
            </a:r>
            <a:endParaRPr lang="en-US" altLang="en-US" sz="12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309A1FB-7CDC-4A5C-BACF-692A1FF23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/>
              <a:t>Developing Personal Financial Goals</a:t>
            </a:r>
          </a:p>
        </p:txBody>
      </p:sp>
      <p:sp>
        <p:nvSpPr>
          <p:cNvPr id="23555" name="Footer Placeholder 4">
            <a:extLst>
              <a:ext uri="{FF2B5EF4-FFF2-40B4-BE49-F238E27FC236}">
                <a16:creationId xmlns:a16="http://schemas.microsoft.com/office/drawing/2014/main" id="{26DA477B-3803-47B4-A593-817781FAD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F28C2DA7-5B9F-42D3-805D-8E04F74A11F4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8382000" cy="5257800"/>
          </a:xfrm>
        </p:spPr>
        <p:txBody>
          <a:bodyPr lIns="90488" tIns="44450" rIns="90488" bIns="4445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/>
              <a:t>Average person goes through four basic stages in personal financial management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/>
              <a:t>Referred to as the </a:t>
            </a:r>
            <a:r>
              <a:rPr lang="en-US" b="1" dirty="0"/>
              <a:t>life cycle approach </a:t>
            </a:r>
            <a:r>
              <a:rPr lang="en-US" dirty="0"/>
              <a:t>to financial planning</a:t>
            </a:r>
          </a:p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/>
              <a:t>1. Early years (until the mid-30s)</a:t>
            </a:r>
          </a:p>
          <a:p>
            <a:pPr marL="822960" lvl="1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Focus on creating an emergency fund, saving for down payment on house or condo, purchasing life insurance, start thinking about retirement</a:t>
            </a:r>
          </a:p>
          <a:p>
            <a:pPr marL="640080" lvl="1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/>
          </a:p>
          <a:p>
            <a:pPr marL="640080" lvl="1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  <p:sp>
        <p:nvSpPr>
          <p:cNvPr id="23557" name="Rectangle 9">
            <a:extLst>
              <a:ext uri="{FF2B5EF4-FFF2-40B4-BE49-F238E27FC236}">
                <a16:creationId xmlns:a16="http://schemas.microsoft.com/office/drawing/2014/main" id="{6DF551DE-C304-43C6-8926-63ED14DA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6538913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</a:t>
            </a: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</a:rPr>
              <a:t> 2018 McGraw-Hill Education Limited</a:t>
            </a:r>
            <a:endParaRPr lang="en-US" altLang="en-US" sz="12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B420172-64A0-4911-B2B5-400EF8D86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/>
              <a:t>Developing Personal Financial Goals</a:t>
            </a:r>
          </a:p>
        </p:txBody>
      </p:sp>
      <p:sp>
        <p:nvSpPr>
          <p:cNvPr id="24579" name="Footer Placeholder 4">
            <a:extLst>
              <a:ext uri="{FF2B5EF4-FFF2-40B4-BE49-F238E27FC236}">
                <a16:creationId xmlns:a16="http://schemas.microsoft.com/office/drawing/2014/main" id="{8ECB189F-868C-492E-B3F3-2F34206BE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0746645A-433B-40EB-A561-9804C98159CE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8382000" cy="5257800"/>
          </a:xfrm>
        </p:spPr>
        <p:txBody>
          <a:bodyPr lIns="90488" tIns="44450" rIns="90488" bIns="4445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/>
              <a:t>2. Middle years (mid-30s to mid-50s)</a:t>
            </a:r>
          </a:p>
          <a:p>
            <a:pPr marL="834390" lvl="1" indent="-51435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Focus on building wealth by paying down mortgage and increasing savings and investments</a:t>
            </a:r>
          </a:p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/>
              <a:t>3. Middle Years (50s+)</a:t>
            </a:r>
          </a:p>
          <a:p>
            <a:pPr marL="834390" lvl="1" indent="-51435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Focus is on providing an adequate retirement fund</a:t>
            </a:r>
          </a:p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/>
              <a:t>4. Retirement Years</a:t>
            </a:r>
          </a:p>
          <a:p>
            <a:pPr marL="834390" lvl="1" indent="-51435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Focus is on the efficient management of previously acquired wealth</a:t>
            </a:r>
          </a:p>
          <a:p>
            <a:pPr marL="83439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	</a:t>
            </a:r>
          </a:p>
          <a:p>
            <a:pPr marL="640080" lvl="1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  <p:sp>
        <p:nvSpPr>
          <p:cNvPr id="24581" name="Rectangle 9">
            <a:extLst>
              <a:ext uri="{FF2B5EF4-FFF2-40B4-BE49-F238E27FC236}">
                <a16:creationId xmlns:a16="http://schemas.microsoft.com/office/drawing/2014/main" id="{D696164A-D73C-4C02-AC2A-A2F8A6B9F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6538913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</a:t>
            </a: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</a:rPr>
              <a:t> 2018 McGraw-Hill Education Limited</a:t>
            </a:r>
            <a:endParaRPr lang="en-US" altLang="en-US" sz="12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8335830-FC6C-4EE6-A907-DAFBB323A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/>
              <a:t>Developing Personal Financial Goals</a:t>
            </a:r>
          </a:p>
        </p:txBody>
      </p:sp>
      <p:sp>
        <p:nvSpPr>
          <p:cNvPr id="25603" name="Footer Placeholder 4">
            <a:extLst>
              <a:ext uri="{FF2B5EF4-FFF2-40B4-BE49-F238E27FC236}">
                <a16:creationId xmlns:a16="http://schemas.microsoft.com/office/drawing/2014/main" id="{09CC4E1E-E198-4FB9-9DA8-D3F951B8F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26E2A592-C061-4402-8A25-5B6CFC854FA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382000" cy="5257800"/>
          </a:xfrm>
        </p:spPr>
        <p:txBody>
          <a:bodyPr lIns="90488" tIns="44450" rIns="90488" bIns="44450"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/>
              <a:t>Other events that influence your life situation include: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400"/>
              <a:t>Graduation (at various levels of education)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400"/>
              <a:t>Engagement and marriage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400"/>
              <a:t>Birth or adoption of a child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400"/>
              <a:t>Career change or move to a new area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400"/>
              <a:t>Dependent children leaving home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400"/>
              <a:t>Changes in health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400"/>
              <a:t>Divorce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400"/>
              <a:t>Retirement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400"/>
              <a:t>Death of spouse or other family member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lvl="1" eaLnBrk="1" hangingPunct="1">
              <a:buFontTx/>
              <a:buNone/>
            </a:pPr>
            <a:endParaRPr lang="en-US" altLang="en-US"/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25605" name="Rectangle 9">
            <a:extLst>
              <a:ext uri="{FF2B5EF4-FFF2-40B4-BE49-F238E27FC236}">
                <a16:creationId xmlns:a16="http://schemas.microsoft.com/office/drawing/2014/main" id="{A063E8C8-82C4-4F6F-830F-568F4AE92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6538913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</a:t>
            </a: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</a:rPr>
              <a:t> 2018 McGraw-Hill Education Limited</a:t>
            </a:r>
            <a:endParaRPr lang="en-US" altLang="en-US" sz="12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D5FB903-B941-415A-B1EA-15A8389AD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/>
              <a:t>Developing Personal Financial Goals</a:t>
            </a:r>
          </a:p>
        </p:txBody>
      </p:sp>
      <p:sp>
        <p:nvSpPr>
          <p:cNvPr id="26627" name="Footer Placeholder 4">
            <a:extLst>
              <a:ext uri="{FF2B5EF4-FFF2-40B4-BE49-F238E27FC236}">
                <a16:creationId xmlns:a16="http://schemas.microsoft.com/office/drawing/2014/main" id="{7C6B19D1-97A2-40A9-A2CB-F6B014CDC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80CCD14A-3B81-441B-BFDC-2B4D76E2854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382000" cy="5257800"/>
          </a:xfrm>
        </p:spPr>
        <p:txBody>
          <a:bodyPr lIns="90488" tIns="44450" rIns="90488" bIns="44450"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/>
              <a:t>Common financial goals and activities include: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400"/>
              <a:t>Obtain appropriate career training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400"/>
              <a:t>Create an effective financial record keeping system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400"/>
              <a:t>Develop a regular savings and investment program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400"/>
              <a:t>Accumulate an appropriate emergency fund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400"/>
              <a:t>Purchase appropriate types and amounts of insurance coverage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400"/>
              <a:t>Create and implement a flexible budget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400"/>
              <a:t>Evaluate and select appropriate investments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400"/>
              <a:t>Establish and implement a plan for retirement goals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400"/>
              <a:t>Make a will and develop an estate plan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lvl="1" eaLnBrk="1" hangingPunct="1">
              <a:buFontTx/>
              <a:buNone/>
            </a:pPr>
            <a:endParaRPr lang="en-US" altLang="en-US"/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26629" name="Rectangle 9">
            <a:extLst>
              <a:ext uri="{FF2B5EF4-FFF2-40B4-BE49-F238E27FC236}">
                <a16:creationId xmlns:a16="http://schemas.microsoft.com/office/drawing/2014/main" id="{CBFDEB8B-5608-4B54-810D-A2BE03375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6538913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</a:t>
            </a: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</a:rPr>
              <a:t> 2018 McGraw-Hill Education Limited</a:t>
            </a:r>
            <a:endParaRPr lang="en-US" altLang="en-US" sz="12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3601F996-5F88-4266-B402-3BF495559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/>
              <a:t>Developing Personal Financial Goals</a:t>
            </a:r>
          </a:p>
        </p:txBody>
      </p:sp>
      <p:sp>
        <p:nvSpPr>
          <p:cNvPr id="27651" name="Footer Placeholder 4">
            <a:extLst>
              <a:ext uri="{FF2B5EF4-FFF2-40B4-BE49-F238E27FC236}">
                <a16:creationId xmlns:a16="http://schemas.microsoft.com/office/drawing/2014/main" id="{9CBB829F-A095-4167-A109-7482DF40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AEF84A11-4DED-4522-B1F1-F54E91718FC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382000" cy="4813300"/>
          </a:xfrm>
        </p:spPr>
        <p:txBody>
          <a:bodyPr lIns="90488" tIns="44450" rIns="90488" bIns="44450"/>
          <a:lstStyle/>
          <a:p>
            <a:pPr lvl="1" eaLnBrk="1" hangingPunct="1">
              <a:buFontTx/>
              <a:buNone/>
            </a:pPr>
            <a:r>
              <a:rPr lang="en-US" altLang="en-US"/>
              <a:t>Life Situation and </a:t>
            </a:r>
            <a:r>
              <a:rPr lang="en-CA" altLang="en-US"/>
              <a:t>Specialized Financial Activities</a:t>
            </a:r>
          </a:p>
          <a:p>
            <a:pPr lvl="1" eaLnBrk="1" hangingPunct="1">
              <a:buFontTx/>
              <a:buNone/>
            </a:pPr>
            <a:r>
              <a:rPr lang="en-CA" altLang="en-US"/>
              <a:t>1. Young, single (18–35)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	• Establish financial independence 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	• Obtain disability insurance to replace income during 	prolonged illness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	 • Consider home purchase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27653" name="Rectangle 9">
            <a:extLst>
              <a:ext uri="{FF2B5EF4-FFF2-40B4-BE49-F238E27FC236}">
                <a16:creationId xmlns:a16="http://schemas.microsoft.com/office/drawing/2014/main" id="{864D4A0C-9408-4A4F-BAC9-6910B99B1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6538913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</a:t>
            </a: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</a:rPr>
              <a:t> 2018 McGraw-Hill Education Limited</a:t>
            </a:r>
            <a:endParaRPr lang="en-US" altLang="en-US" sz="12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1083</TotalTime>
  <Pages>21</Pages>
  <Words>1207</Words>
  <Application>Microsoft Office PowerPoint</Application>
  <PresentationFormat>Letter Paper (8.5x11 in)</PresentationFormat>
  <Paragraphs>256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Tw Cen MT</vt:lpstr>
      <vt:lpstr>Wingdings</vt:lpstr>
      <vt:lpstr>Wingdings 2</vt:lpstr>
      <vt:lpstr>Times New Roman</vt:lpstr>
      <vt:lpstr>Symbol</vt:lpstr>
      <vt:lpstr>Segoe Print</vt:lpstr>
      <vt:lpstr>Batang</vt:lpstr>
      <vt:lpstr>MV Boli</vt:lpstr>
      <vt:lpstr>Median</vt:lpstr>
      <vt:lpstr>Personal Financial Planning: An Introduction</vt:lpstr>
      <vt:lpstr>Developing Personal Financial Goals</vt:lpstr>
      <vt:lpstr>Developing Personal Financial Goals</vt:lpstr>
      <vt:lpstr>Developing Personal Financial Goals</vt:lpstr>
      <vt:lpstr>Developing Personal Financial Goals</vt:lpstr>
      <vt:lpstr>Developing Personal Financial Goals</vt:lpstr>
      <vt:lpstr>Developing Personal Financial Goals</vt:lpstr>
      <vt:lpstr>Developing Personal Financial Goals</vt:lpstr>
      <vt:lpstr>Developing Personal Financial Goals</vt:lpstr>
      <vt:lpstr>Developing Personal Financial Goals</vt:lpstr>
      <vt:lpstr>Developing Personal Financial Goals</vt:lpstr>
      <vt:lpstr>Developing Personal Financial Goals</vt:lpstr>
      <vt:lpstr>Developing Personal Financial Goals</vt:lpstr>
      <vt:lpstr>Developing Personal Financial Goals</vt:lpstr>
      <vt:lpstr>Developing Personal Financial Goals</vt:lpstr>
      <vt:lpstr>Developing Personal Financial Goals</vt:lpstr>
      <vt:lpstr>DEVELOP SMART GOALS…</vt:lpstr>
      <vt:lpstr>Achieving Financial Goals</vt:lpstr>
      <vt:lpstr>Achieving Financial Goals</vt:lpstr>
      <vt:lpstr>Achieving Financial Goals</vt:lpstr>
      <vt:lpstr>Achieving Financial Goals</vt:lpstr>
      <vt:lpstr>Achieving Financial Goals</vt:lpstr>
      <vt:lpstr>Achieving Financial Goals</vt:lpstr>
      <vt:lpstr>Summary</vt:lpstr>
      <vt:lpstr>Summary</vt:lpstr>
      <vt:lpstr>Summary</vt:lpstr>
      <vt:lpstr>Summary</vt:lpstr>
      <vt:lpstr>Summary</vt:lpstr>
      <vt:lpstr>Who can help you?</vt:lpstr>
      <vt:lpstr>Who can help…?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Nobody plans to fail.......</dc:title>
  <dc:creator>Family and Consumer Sciences</dc:creator>
  <cp:lastModifiedBy>Cindy Lowe</cp:lastModifiedBy>
  <cp:revision>194</cp:revision>
  <cp:lastPrinted>1996-05-21T20:48:52Z</cp:lastPrinted>
  <dcterms:created xsi:type="dcterms:W3CDTF">1996-07-04T13:00:58Z</dcterms:created>
  <dcterms:modified xsi:type="dcterms:W3CDTF">2019-10-07T03:09:49Z</dcterms:modified>
</cp:coreProperties>
</file>